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94" r:id="rId12"/>
    <p:sldId id="264" r:id="rId13"/>
    <p:sldId id="284" r:id="rId14"/>
    <p:sldId id="296" r:id="rId15"/>
    <p:sldId id="297" r:id="rId16"/>
    <p:sldId id="298" r:id="rId17"/>
    <p:sldId id="299" r:id="rId18"/>
    <p:sldId id="300" r:id="rId19"/>
    <p:sldId id="295" r:id="rId20"/>
    <p:sldId id="285" r:id="rId21"/>
    <p:sldId id="286" r:id="rId22"/>
    <p:sldId id="287" r:id="rId23"/>
    <p:sldId id="291" r:id="rId24"/>
    <p:sldId id="292" r:id="rId25"/>
    <p:sldId id="290" r:id="rId26"/>
    <p:sldId id="288" r:id="rId27"/>
    <p:sldId id="302" r:id="rId28"/>
    <p:sldId id="303" r:id="rId29"/>
    <p:sldId id="293" r:id="rId30"/>
    <p:sldId id="289" r:id="rId31"/>
    <p:sldId id="305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35" r:id="rId59"/>
    <p:sldId id="336" r:id="rId60"/>
    <p:sldId id="283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 Mike" initials="H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6" autoAdjust="0"/>
    <p:restoredTop sz="87191"/>
  </p:normalViewPr>
  <p:slideViewPr>
    <p:cSldViewPr snapToGrid="0">
      <p:cViewPr varScale="1">
        <p:scale>
          <a:sx n="91" d="100"/>
          <a:sy n="91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0F71F-326B-EE44-BFF5-2E6227E6C1F6}" type="datetimeFigureOut">
              <a:rPr kumimoji="1" lang="zh-CN" altLang="en-US" smtClean="0"/>
              <a:t>2018/11/23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A2AE2-0240-3F46-AEAF-87B36E1E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2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\begin{equation*}X={\left\{ \begin{array}{</a:t>
            </a:r>
            <a:r>
              <a:rPr kumimoji="1" lang="en-US" altLang="zh-CN" dirty="0" err="1" smtClean="0"/>
              <a:t>ccccc</a:t>
            </a:r>
            <a:r>
              <a:rPr kumimoji="1" lang="en-US" altLang="zh-CN" dirty="0" smtClean="0"/>
              <a:t>}1, &amp; x_{1}, &amp; x_{2}, &amp; ... &amp; x_{d}\\\end{array}\right \}^{T}}\end{equation*}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75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399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解线性方程组的直接解法如高斯消元法需要</a:t>
            </a:r>
            <a:r>
              <a:rPr kumimoji="1" lang="en-US" altLang="zh-CN" dirty="0" smtClean="0"/>
              <a:t>O(n3)</a:t>
            </a:r>
            <a:r>
              <a:rPr kumimoji="1" lang="zh-CN" altLang="en-US" dirty="0" smtClean="0"/>
              <a:t>，且需要存储矩阵，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81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46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21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091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在估计理论中，最小平法法被叫做估计量，估计量即一个函数，以样本数据作为输入，产生一组参数的估计。估计量的目的是产生最优的估计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89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278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576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691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解线性方程组的直接解法如高斯消元法需要</a:t>
            </a:r>
            <a:r>
              <a:rPr kumimoji="1" lang="en-US" altLang="zh-CN" dirty="0" smtClean="0"/>
              <a:t>O(n3)</a:t>
            </a:r>
            <a:r>
              <a:rPr kumimoji="1" lang="zh-CN" altLang="en-US" dirty="0" smtClean="0"/>
              <a:t>，且需要存储矩阵，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485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mr-IN" altLang="zh-CN" dirty="0" smtClean="0"/>
              <a:t>\</a:t>
            </a:r>
            <a:r>
              <a:rPr kumimoji="1" lang="mr-IN" altLang="zh-CN" dirty="0" err="1" smtClean="0"/>
              <a:t>mathop</a:t>
            </a:r>
            <a:r>
              <a:rPr kumimoji="1" lang="mr-IN" altLang="zh-CN" dirty="0" smtClean="0"/>
              <a:t>{</a:t>
            </a:r>
            <a:r>
              <a:rPr kumimoji="1" lang="mr-IN" altLang="zh-CN" dirty="0" err="1" smtClean="0"/>
              <a:t>min</a:t>
            </a:r>
            <a:r>
              <a:rPr kumimoji="1" lang="mr-IN" altLang="zh-CN" dirty="0" smtClean="0"/>
              <a:t>}\</a:t>
            </a:r>
            <a:r>
              <a:rPr kumimoji="1" lang="mr-IN" altLang="zh-CN" dirty="0" err="1" smtClean="0"/>
              <a:t>limits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a</a:t>
            </a:r>
            <a:r>
              <a:rPr kumimoji="1" lang="mr-IN" altLang="zh-CN" dirty="0" smtClean="0"/>
              <a:t>_{1},...</a:t>
            </a:r>
            <a:r>
              <a:rPr kumimoji="1" lang="mr-IN" altLang="zh-CN" dirty="0" err="1" smtClean="0"/>
              <a:t>a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n</a:t>
            </a:r>
            <a:r>
              <a:rPr kumimoji="1" lang="mr-IN" altLang="zh-CN" dirty="0" smtClean="0"/>
              <a:t>} \</a:t>
            </a:r>
            <a:r>
              <a:rPr kumimoji="1" lang="mr-IN" altLang="zh-CN" dirty="0" err="1" smtClean="0"/>
              <a:t>in</a:t>
            </a:r>
            <a:r>
              <a:rPr kumimoji="1" lang="mr-IN" altLang="zh-CN" dirty="0" smtClean="0"/>
              <a:t> </a:t>
            </a:r>
            <a:r>
              <a:rPr kumimoji="1" lang="mr-IN" altLang="zh-CN" dirty="0" err="1" smtClean="0"/>
              <a:t>R</a:t>
            </a:r>
            <a:r>
              <a:rPr kumimoji="1" lang="mr-IN" altLang="zh-CN" dirty="0" smtClean="0"/>
              <a:t>^{</a:t>
            </a:r>
            <a:r>
              <a:rPr kumimoji="1" lang="mr-IN" altLang="zh-CN" dirty="0" err="1" smtClean="0"/>
              <a:t>n</a:t>
            </a:r>
            <a:r>
              <a:rPr kumimoji="1" lang="mr-IN" altLang="zh-CN" dirty="0" smtClean="0"/>
              <a:t>}} \</a:t>
            </a:r>
            <a:r>
              <a:rPr kumimoji="1" lang="mr-IN" altLang="zh-CN" dirty="0" err="1" smtClean="0"/>
              <a:t>frac</a:t>
            </a:r>
            <a:r>
              <a:rPr kumimoji="1" lang="mr-IN" altLang="zh-CN" dirty="0" smtClean="0"/>
              <a:t>{1}{2}(\</a:t>
            </a:r>
            <a:r>
              <a:rPr kumimoji="1" lang="mr-IN" altLang="zh-CN" dirty="0" err="1" smtClean="0"/>
              <a:t>sum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i</a:t>
            </a:r>
            <a:r>
              <a:rPr kumimoji="1" lang="mr-IN" altLang="zh-CN" dirty="0" smtClean="0"/>
              <a:t>=1}^{</a:t>
            </a:r>
            <a:r>
              <a:rPr kumimoji="1" lang="mr-IN" altLang="zh-CN" dirty="0" err="1" smtClean="0"/>
              <a:t>n</a:t>
            </a:r>
            <a:r>
              <a:rPr kumimoji="1" lang="mr-IN" altLang="zh-CN" dirty="0" smtClean="0"/>
              <a:t>}</a:t>
            </a:r>
            <a:r>
              <a:rPr kumimoji="1" lang="mr-IN" altLang="zh-CN" dirty="0" err="1" smtClean="0"/>
              <a:t>a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i</a:t>
            </a:r>
            <a:r>
              <a:rPr kumimoji="1" lang="mr-IN" altLang="zh-CN" dirty="0" smtClean="0"/>
              <a:t>}</a:t>
            </a:r>
            <a:r>
              <a:rPr kumimoji="1" lang="mr-IN" altLang="zh-CN" dirty="0" err="1" smtClean="0"/>
              <a:t>d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i</a:t>
            </a:r>
            <a:r>
              <a:rPr kumimoji="1" lang="mr-IN" altLang="zh-CN" dirty="0" smtClean="0"/>
              <a:t>})^{</a:t>
            </a:r>
            <a:r>
              <a:rPr kumimoji="1" lang="mr-IN" altLang="zh-CN" dirty="0" err="1" smtClean="0"/>
              <a:t>T</a:t>
            </a:r>
            <a:r>
              <a:rPr kumimoji="1" lang="mr-IN" altLang="zh-CN" dirty="0" smtClean="0"/>
              <a:t>} </a:t>
            </a:r>
            <a:r>
              <a:rPr kumimoji="1" lang="mr-IN" altLang="zh-CN" dirty="0" err="1" smtClean="0"/>
              <a:t>A</a:t>
            </a:r>
            <a:r>
              <a:rPr kumimoji="1" lang="mr-IN" altLang="zh-CN" dirty="0" smtClean="0"/>
              <a:t> (\</a:t>
            </a:r>
            <a:r>
              <a:rPr kumimoji="1" lang="mr-IN" altLang="zh-CN" dirty="0" err="1" smtClean="0"/>
              <a:t>sum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j</a:t>
            </a:r>
            <a:r>
              <a:rPr kumimoji="1" lang="mr-IN" altLang="zh-CN" dirty="0" smtClean="0"/>
              <a:t>=1}^{</a:t>
            </a:r>
            <a:r>
              <a:rPr kumimoji="1" lang="mr-IN" altLang="zh-CN" dirty="0" err="1" smtClean="0"/>
              <a:t>n</a:t>
            </a:r>
            <a:r>
              <a:rPr kumimoji="1" lang="mr-IN" altLang="zh-CN" dirty="0" smtClean="0"/>
              <a:t>}</a:t>
            </a:r>
            <a:r>
              <a:rPr kumimoji="1" lang="mr-IN" altLang="zh-CN" dirty="0" err="1" smtClean="0"/>
              <a:t>a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j</a:t>
            </a:r>
            <a:r>
              <a:rPr kumimoji="1" lang="mr-IN" altLang="zh-CN" dirty="0" smtClean="0"/>
              <a:t>}</a:t>
            </a:r>
            <a:r>
              <a:rPr kumimoji="1" lang="mr-IN" altLang="zh-CN" dirty="0" err="1" smtClean="0"/>
              <a:t>d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j</a:t>
            </a:r>
            <a:r>
              <a:rPr kumimoji="1" lang="mr-IN" altLang="zh-CN" dirty="0" smtClean="0"/>
              <a:t>}) - </a:t>
            </a:r>
            <a:r>
              <a:rPr kumimoji="1" lang="mr-IN" altLang="zh-CN" dirty="0" err="1" smtClean="0"/>
              <a:t>b</a:t>
            </a:r>
            <a:r>
              <a:rPr kumimoji="1" lang="mr-IN" altLang="zh-CN" dirty="0" smtClean="0"/>
              <a:t>^{</a:t>
            </a:r>
            <a:r>
              <a:rPr kumimoji="1" lang="mr-IN" altLang="zh-CN" dirty="0" err="1" smtClean="0"/>
              <a:t>T</a:t>
            </a:r>
            <a:r>
              <a:rPr kumimoji="1" lang="mr-IN" altLang="zh-CN" dirty="0" smtClean="0"/>
              <a:t>}(\</a:t>
            </a:r>
            <a:r>
              <a:rPr kumimoji="1" lang="mr-IN" altLang="zh-CN" dirty="0" err="1" smtClean="0"/>
              <a:t>sum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i</a:t>
            </a:r>
            <a:r>
              <a:rPr kumimoji="1" lang="mr-IN" altLang="zh-CN" dirty="0" smtClean="0"/>
              <a:t>=1}^{</a:t>
            </a:r>
            <a:r>
              <a:rPr kumimoji="1" lang="mr-IN" altLang="zh-CN" dirty="0" err="1" smtClean="0"/>
              <a:t>n</a:t>
            </a:r>
            <a:r>
              <a:rPr kumimoji="1" lang="mr-IN" altLang="zh-CN" dirty="0" smtClean="0"/>
              <a:t>}</a:t>
            </a:r>
            <a:r>
              <a:rPr kumimoji="1" lang="mr-IN" altLang="zh-CN" dirty="0" err="1" smtClean="0"/>
              <a:t>a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i</a:t>
            </a:r>
            <a:r>
              <a:rPr kumimoji="1" lang="mr-IN" altLang="zh-CN" dirty="0" smtClean="0"/>
              <a:t>}</a:t>
            </a:r>
            <a:r>
              <a:rPr kumimoji="1" lang="mr-IN" altLang="zh-CN" dirty="0" err="1" smtClean="0"/>
              <a:t>d</a:t>
            </a:r>
            <a:r>
              <a:rPr kumimoji="1" lang="mr-IN" altLang="zh-CN" dirty="0" smtClean="0"/>
              <a:t>_{</a:t>
            </a:r>
            <a:r>
              <a:rPr kumimoji="1" lang="mr-IN" altLang="zh-CN" dirty="0" err="1" smtClean="0"/>
              <a:t>i</a:t>
            </a:r>
            <a:r>
              <a:rPr kumimoji="1" lang="mr-IN" altLang="zh-CN" dirty="0" smtClean="0"/>
              <a:t>})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= \</a:t>
            </a:r>
            <a:r>
              <a:rPr kumimoji="1" lang="en-US" altLang="zh-CN" dirty="0" err="1" smtClean="0"/>
              <a:t>mathop</a:t>
            </a:r>
            <a:r>
              <a:rPr kumimoji="1" lang="en-US" altLang="zh-CN" dirty="0" smtClean="0"/>
              <a:t>{min}\limits_{a_{1},...a_{n} \in R^{n}} \sum_{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=1}^{n}(\</a:t>
            </a:r>
            <a:r>
              <a:rPr kumimoji="1" lang="en-US" altLang="zh-CN" dirty="0" err="1" smtClean="0"/>
              <a:t>frac</a:t>
            </a:r>
            <a:r>
              <a:rPr kumimoji="1" lang="en-US" altLang="zh-CN" dirty="0" smtClean="0"/>
              <a:t>{1}{2}a_{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}^{2}d_{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}^{T} A d_{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} - a_{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}b^{T}d_{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})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2AE2-0240-3F46-AEAF-87B36E1EFE8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3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3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646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68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60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05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9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70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31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7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10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04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6C462-AAE5-4C13-8BE0-FCD4D3529129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7926E-B9E2-41F3-8442-4EA32069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9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2.tiff"/><Relationship Id="rId7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Relationship Id="rId3" Type="http://schemas.openxmlformats.org/officeDocument/2006/relationships/image" Target="../media/image4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tiff"/><Relationship Id="rId5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stanford.edu/~jplewis/lscourse/" TargetMode="External"/><Relationship Id="rId4" Type="http://schemas.openxmlformats.org/officeDocument/2006/relationships/hyperlink" Target="http://www.math.uconn.edu/~leykekhman/courses/MATH3795/Lectures/Lecture_8_Linear_least_squares_orthogonal_matrice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Least Square Solutions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Reporter: Huang </a:t>
            </a:r>
            <a:r>
              <a:rPr lang="en-US" altLang="zh-CN" dirty="0" err="1" smtClean="0"/>
              <a:t>Yangyang</a:t>
            </a:r>
            <a:r>
              <a:rPr lang="en-US" altLang="zh-CN" dirty="0" smtClean="0"/>
              <a:t>, Xiao </a:t>
            </a:r>
            <a:r>
              <a:rPr lang="en-US" altLang="zh-CN" dirty="0" err="1" smtClean="0"/>
              <a:t>Shuisheng</a:t>
            </a:r>
            <a:endParaRPr lang="en-US" altLang="zh-CN" dirty="0" smtClean="0"/>
          </a:p>
          <a:p>
            <a:r>
              <a:rPr lang="en-US" altLang="zh-CN" smtClean="0"/>
              <a:t>2018-11-19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756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Optimality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157" y="1690688"/>
            <a:ext cx="10749643" cy="412228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Gauss-</a:t>
            </a:r>
            <a:r>
              <a:rPr lang="en-US" altLang="zh-CN" dirty="0" err="1" smtClean="0"/>
              <a:t>Markow</a:t>
            </a:r>
            <a:r>
              <a:rPr lang="en-US" altLang="zh-CN" dirty="0" smtClean="0"/>
              <a:t> theorem</a:t>
            </a:r>
            <a:endParaRPr lang="en-US" altLang="zh-CN" baseline="30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26" y="2135413"/>
            <a:ext cx="6885964" cy="446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Optimality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978604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chemeClr val="accent2"/>
                    </a:solidFill>
                  </a:rPr>
                  <a:t>P</a:t>
                </a:r>
                <a:r>
                  <a:rPr lang="en-US" altLang="zh-CN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zh-CN" b="1" i="1" baseline="-25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𝑳𝑰𝑵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aseline="30000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baseline="30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978604"/>
              </a:xfrm>
              <a:blipFill rotWithShape="0">
                <a:blip r:embed="rId3"/>
                <a:stretch>
                  <a:fillRect l="-1043" t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-716202" y="3756700"/>
                <a:ext cx="7146244" cy="2132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zh-CN" sz="2800" b="1" i="1" baseline="-25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𝑳𝑰𝑵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800" b="0" baseline="30000" dirty="0" smtClean="0"/>
              </a:p>
              <a:p>
                <a:r>
                  <a:rPr lang="en-US" altLang="zh-CN" sz="280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begChr m:val="‖"/>
                        <m:endChr m:val="‖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e>
                    </m:d>
                    <m:r>
                      <a:rPr lang="en-US" altLang="zh-CN" sz="28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sz="2800" b="0" baseline="30000" dirty="0" smtClean="0"/>
              </a:p>
              <a:p>
                <a:r>
                  <a:rPr lang="en-US" altLang="zh-CN" sz="2800" dirty="0" smtClean="0"/>
                  <a:t>    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begChr m:val="‖"/>
                        <m:endChr m:val="‖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e>
                    </m:d>
                    <m:r>
                      <a:rPr lang="en-US" altLang="zh-CN" sz="28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6202" y="3756700"/>
                <a:ext cx="7146244" cy="21328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82" y="3717349"/>
            <a:ext cx="5218815" cy="29867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681" y="1799823"/>
            <a:ext cx="2612478" cy="5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6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Optimality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06663"/>
                <a:ext cx="5823857" cy="22223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mPr>
                        <m:mr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b="0" i="1" baseline="-250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e>
                            </m:acc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𝑙𝑒𝑣𝑒𝑙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mPr>
                        <m:mr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b="0" i="1" baseline="-2500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e>
                            </m:acc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𝑙𝑒𝑣𝑒𝑙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06663"/>
                <a:ext cx="5823857" cy="222235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3945"/>
            <a:ext cx="6000270" cy="40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Overview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Least squares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Problem &amp;&amp; Algorithm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Optimality</a:t>
            </a:r>
          </a:p>
          <a:p>
            <a:pPr lvl="1"/>
            <a:r>
              <a:rPr lang="en-US" altLang="zh-CN" dirty="0"/>
              <a:t>Generalized errors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Robust least squares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Least-squares solutions to large, sparse matrix</a:t>
            </a:r>
          </a:p>
          <a:p>
            <a:endParaRPr lang="en-US" altLang="zh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G</a:t>
            </a:r>
            <a:r>
              <a:rPr kumimoji="1" lang="en-US" altLang="zh-CN" dirty="0" smtClean="0">
                <a:solidFill>
                  <a:srgbClr val="C00000"/>
                </a:solidFill>
              </a:rPr>
              <a:t>eneralized errors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The error on the data samples have different variance?</a:t>
            </a:r>
          </a:p>
          <a:p>
            <a:pPr lvl="1"/>
            <a:r>
              <a:rPr kumimoji="1" lang="en-US" altLang="zh-CN" dirty="0" smtClean="0"/>
              <a:t>Assuming that </a:t>
            </a:r>
          </a:p>
          <a:p>
            <a:r>
              <a:rPr kumimoji="1" lang="en-US" altLang="zh-CN" dirty="0" smtClean="0"/>
              <a:t>Weighted least-squares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Call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91" y="2187465"/>
            <a:ext cx="2156154" cy="508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87" y="3239075"/>
            <a:ext cx="5559315" cy="11919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162" y="4708196"/>
            <a:ext cx="3701066" cy="612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098" y="5536407"/>
            <a:ext cx="6257229" cy="6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Overview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Least squares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Problem &amp;&amp; Algorithm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Optimality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Generalized errors</a:t>
            </a:r>
          </a:p>
          <a:p>
            <a:pPr lvl="1"/>
            <a:r>
              <a:rPr lang="en-US" altLang="zh-CN" dirty="0"/>
              <a:t>Robust least squares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Least-squares solutions to large, sparse matrix</a:t>
            </a:r>
          </a:p>
          <a:p>
            <a:endParaRPr lang="en-US" altLang="zh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Robust Least Squares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Outlying point can severely affect least squares estimate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 smtClean="0"/>
              <a:t>Redescending estimators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53" y="2416971"/>
            <a:ext cx="2952154" cy="36212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791" y="3111658"/>
            <a:ext cx="4212364" cy="908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256" y="4137568"/>
            <a:ext cx="3087125" cy="9073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26" y="5290474"/>
            <a:ext cx="4378267" cy="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9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Robust Least Squares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62560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kumimoji="1" lang="en-US" altLang="zh-CN" dirty="0" smtClean="0"/>
              <a:t>Iteratively reweighted least-squares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The algorithm converges for 1 &lt; p &lt; 3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595" y="2586021"/>
            <a:ext cx="1211537" cy="3538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595" y="3110610"/>
            <a:ext cx="4348875" cy="492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888" y="3600676"/>
            <a:ext cx="3591112" cy="5433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888" y="4190685"/>
            <a:ext cx="3591112" cy="5416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4888" y="4787826"/>
            <a:ext cx="5724712" cy="45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Robust Least Squares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kumimoji="1" lang="en-US" altLang="zh-CN" dirty="0" smtClean="0"/>
              <a:t> Least Median of Squares</a:t>
            </a:r>
          </a:p>
          <a:p>
            <a:pPr lvl="1"/>
            <a:r>
              <a:rPr kumimoji="1" lang="en-US" altLang="zh-CN" dirty="0" smtClean="0"/>
              <a:t>Randomly select k points</a:t>
            </a:r>
          </a:p>
          <a:p>
            <a:pPr lvl="1"/>
            <a:r>
              <a:rPr kumimoji="1" lang="en-US" altLang="zh-CN" dirty="0" smtClean="0"/>
              <a:t>Fit the model to these points</a:t>
            </a:r>
          </a:p>
          <a:p>
            <a:pPr lvl="1"/>
            <a:r>
              <a:rPr kumimoji="1" lang="en-US" altLang="zh-CN" dirty="0" smtClean="0"/>
              <a:t>Evaluate quality of fit on remaining points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8" y="3708103"/>
            <a:ext cx="2343806" cy="815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32" y="1572176"/>
            <a:ext cx="4521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Overview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Least squares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Problem &amp;&amp; Algorithm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Optimality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Generalized errors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Robust least squares</a:t>
            </a:r>
          </a:p>
          <a:p>
            <a:pPr lvl="1"/>
            <a:r>
              <a:rPr lang="en-US" altLang="zh-CN" dirty="0"/>
              <a:t>Least-squares solutions to large, sparse matrix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244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Overview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Least squares</a:t>
            </a:r>
            <a:endParaRPr lang="en-US" altLang="zh-CN" dirty="0"/>
          </a:p>
          <a:p>
            <a:pPr lvl="1"/>
            <a:r>
              <a:rPr lang="en-US" altLang="zh-CN" dirty="0"/>
              <a:t>Problem &amp;&amp; Algorithm</a:t>
            </a:r>
          </a:p>
          <a:p>
            <a:pPr lvl="1"/>
            <a:r>
              <a:rPr lang="en-US" altLang="zh-CN" dirty="0"/>
              <a:t>Optimality</a:t>
            </a:r>
          </a:p>
          <a:p>
            <a:pPr lvl="1"/>
            <a:r>
              <a:rPr lang="en-US" altLang="zh-CN" dirty="0"/>
              <a:t>Generalized errors</a:t>
            </a:r>
          </a:p>
          <a:p>
            <a:pPr lvl="1"/>
            <a:r>
              <a:rPr lang="en-US" altLang="zh-CN" dirty="0"/>
              <a:t>Robust least squares</a:t>
            </a:r>
          </a:p>
          <a:p>
            <a:pPr lvl="1"/>
            <a:r>
              <a:rPr lang="en-US" altLang="zh-CN" dirty="0"/>
              <a:t>Least-squares solutions to large, sparse matrix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48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96206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Least</a:t>
            </a:r>
            <a:r>
              <a:rPr lang="en-US" altLang="zh-CN" sz="4400" kern="1200" noProof="0" dirty="0">
                <a:solidFill>
                  <a:srgbClr val="C00000"/>
                </a:solidFill>
                <a:latin typeface="等线 Light" panose="020F0302020204030204"/>
                <a:ea typeface="等线 Light" charset="-122"/>
                <a:cs typeface=""/>
              </a:rPr>
              <a:t> </a:t>
            </a:r>
            <a:r>
              <a:rPr lang="en-US" altLang="zh-CN" sz="4400" kern="1200" noProof="0" dirty="0" smtClean="0">
                <a:solidFill>
                  <a:srgbClr val="C00000"/>
                </a:solidFill>
                <a:latin typeface="等线 Light" panose="020F0302020204030204"/>
                <a:ea typeface="等线 Light" charset="-122"/>
                <a:cs typeface=""/>
              </a:rPr>
              <a:t>s</a:t>
            </a:r>
            <a:r>
              <a:rPr kumimoji="0" lang="en-US" altLang="zh-CN" sz="4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quares solutions for sparse matrix</a:t>
            </a:r>
            <a:r>
              <a:rPr kumimoji="1" lang="en-US" altLang="zh-CN" sz="4000" dirty="0" smtClean="0">
                <a:solidFill>
                  <a:srgbClr val="C00000"/>
                </a:solidFill>
              </a:rPr>
              <a:t/>
            </a:r>
            <a:br>
              <a:rPr kumimoji="1" lang="en-US" altLang="zh-CN" sz="4000" dirty="0" smtClean="0">
                <a:solidFill>
                  <a:srgbClr val="C00000"/>
                </a:solidFill>
              </a:rPr>
            </a:br>
            <a:endParaRPr kumimoji="1"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Conjugate Gradient</a:t>
            </a:r>
          </a:p>
          <a:p>
            <a:r>
              <a:rPr kumimoji="1" lang="en-US" altLang="zh-CN" dirty="0" smtClean="0">
                <a:solidFill>
                  <a:schemeClr val="bg2"/>
                </a:solidFill>
              </a:rPr>
              <a:t>LSQR,</a:t>
            </a:r>
            <a:endParaRPr kumimoji="1"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7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Conjugate Gradient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Equal problem: </a:t>
            </a:r>
          </a:p>
          <a:p>
            <a:r>
              <a:rPr kumimoji="1" lang="en-US" altLang="zh-CN" dirty="0" smtClean="0"/>
              <a:t>A is </a:t>
            </a:r>
            <a:r>
              <a:rPr kumimoji="1" lang="en-US" altLang="zh-CN" dirty="0" smtClean="0">
                <a:solidFill>
                  <a:srgbClr val="C00000"/>
                </a:solidFill>
              </a:rPr>
              <a:t>symmetric, positive-definite and real</a:t>
            </a:r>
          </a:p>
          <a:p>
            <a:r>
              <a:rPr kumimoji="1" lang="en-US" altLang="zh-CN" dirty="0" smtClean="0"/>
              <a:t>Two non-zero vector x, y are conjugate if</a:t>
            </a:r>
          </a:p>
          <a:p>
            <a:r>
              <a:rPr kumimoji="1" lang="en-US" altLang="zh-CN" dirty="0" smtClean="0"/>
              <a:t>Supposed                                    which is mutually conjugate respect to A,  forms a basis for R</a:t>
            </a:r>
            <a:r>
              <a:rPr kumimoji="1" lang="en-US" altLang="zh-CN" baseline="30000" dirty="0" smtClean="0"/>
              <a:t>n</a:t>
            </a:r>
            <a:r>
              <a:rPr kumimoji="1" lang="en-US" altLang="zh-CN" dirty="0" smtClean="0"/>
              <a:t> , each x can be expressed by: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530" y="2859261"/>
            <a:ext cx="1693698" cy="473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357" y="3389147"/>
            <a:ext cx="3185072" cy="4234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750" y="1690688"/>
            <a:ext cx="5843533" cy="673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892" y="4380928"/>
            <a:ext cx="2023459" cy="11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Conjugate Gradient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 iteration to calculate solution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8" y="2372490"/>
            <a:ext cx="7486774" cy="10538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461" y="3447051"/>
            <a:ext cx="5972191" cy="10769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089" y="4746310"/>
            <a:ext cx="9427779" cy="846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167" y="5556737"/>
            <a:ext cx="4780986" cy="7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Conjugate Gradient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51457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Iterative Method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Taking p</a:t>
            </a:r>
            <a:r>
              <a:rPr kumimoji="1" lang="en-US" altLang="zh-CN" baseline="-25000" dirty="0" smtClean="0"/>
              <a:t>0 </a:t>
            </a:r>
            <a:r>
              <a:rPr kumimoji="1" lang="en-US" altLang="zh-CN" dirty="0" smtClean="0"/>
              <a:t>= b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Ax</a:t>
            </a:r>
            <a:r>
              <a:rPr kumimoji="1" lang="en-US" altLang="zh-CN" baseline="-25000" dirty="0" smtClean="0"/>
              <a:t>0</a:t>
            </a:r>
            <a:r>
              <a:rPr kumimoji="1" lang="en-US" altLang="zh-CN" dirty="0" smtClean="0"/>
              <a:t> , enforce </a:t>
            </a:r>
            <a:r>
              <a:rPr kumimoji="1" lang="en-US" altLang="zh-CN" dirty="0" err="1" smtClean="0"/>
              <a:t>p</a:t>
            </a:r>
            <a:r>
              <a:rPr kumimoji="1" lang="en-US" altLang="zh-CN" baseline="-25000" dirty="0" err="1" smtClean="0"/>
              <a:t>k</a:t>
            </a:r>
            <a:r>
              <a:rPr kumimoji="1" lang="en-US" altLang="zh-CN" dirty="0" smtClean="0"/>
              <a:t> to be conjugate to the gradient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43" y="2282371"/>
            <a:ext cx="4089402" cy="9180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59" y="3386930"/>
            <a:ext cx="2972376" cy="540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473" y="4816926"/>
            <a:ext cx="3022600" cy="533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81" y="5329041"/>
            <a:ext cx="4687057" cy="13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Conjugate Gradient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Following </a:t>
            </a:r>
            <a:r>
              <a:rPr kumimoji="1" lang="en-US" altLang="zh-CN" dirty="0" err="1"/>
              <a:t>d</a:t>
            </a:r>
            <a:r>
              <a:rPr kumimoji="1" lang="en-US" altLang="zh-CN" baseline="-25000" dirty="0" err="1" smtClean="0"/>
              <a:t>k</a:t>
            </a:r>
            <a:r>
              <a:rPr kumimoji="1" lang="en-US" altLang="zh-CN" baseline="-25000" dirty="0" smtClean="0"/>
              <a:t> </a:t>
            </a:r>
            <a:r>
              <a:rPr kumimoji="1" lang="en-US" altLang="zh-CN" dirty="0" smtClean="0"/>
              <a:t>direction, the next optimal location is: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78" y="2395915"/>
            <a:ext cx="4127500" cy="584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43" y="2980115"/>
            <a:ext cx="7951295" cy="12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6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Least Square Solutions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2"/>
                </a:solidFill>
              </a:rPr>
              <a:t>Conjugate Gradient</a:t>
            </a:r>
          </a:p>
          <a:p>
            <a:r>
              <a:rPr kumimoji="1" lang="en-US" altLang="zh-CN" dirty="0" smtClean="0"/>
              <a:t>LSQR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21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LSQR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Let m ≥ n. For each A ∈ 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m×n</a:t>
            </a:r>
            <a:r>
              <a:rPr lang="en-US" altLang="zh-CN" dirty="0"/>
              <a:t> there exists a permutation matrix P ∈ 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n×n</a:t>
            </a:r>
            <a:r>
              <a:rPr lang="en-US" altLang="zh-CN" dirty="0"/>
              <a:t>, an orthogonal matrix Q ∈ 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m×m</a:t>
            </a:r>
            <a:r>
              <a:rPr lang="en-US" altLang="zh-CN" dirty="0"/>
              <a:t>, and an upper triangular matrix R ∈ 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n×n</a:t>
            </a:r>
            <a:r>
              <a:rPr lang="en-US" altLang="zh-CN" dirty="0"/>
              <a:t> such that </a:t>
            </a:r>
            <a:endParaRPr lang="en-US" altLang="zh-CN" dirty="0"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59" y="3315931"/>
            <a:ext cx="8543158" cy="11892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33" y="4708781"/>
            <a:ext cx="2332420" cy="458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521" y="4715755"/>
            <a:ext cx="2168601" cy="3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6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LSQR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Using properties of Q, let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2261394"/>
            <a:ext cx="6527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1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LSQR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Putting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CN" dirty="0" smtClean="0"/>
                  <a:t> we get</a:t>
                </a:r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r>
                  <a:rPr kumimoji="1" lang="en-US" altLang="zh-CN" dirty="0" smtClean="0"/>
                  <a:t>The solution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2" y="2444093"/>
            <a:ext cx="7224110" cy="1633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262" y="4403382"/>
            <a:ext cx="5947104" cy="5845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096" y="5337625"/>
            <a:ext cx="3301124" cy="4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LSQR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If A has low column rank. LSQR returns the solution of minimum length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LSQR is recommended for compatible system Ax = b, but it should not be used for symmetric matrix.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83" y="2793343"/>
            <a:ext cx="4456824" cy="6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5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Overview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Least squares</a:t>
            </a:r>
          </a:p>
          <a:p>
            <a:pPr lvl="1"/>
            <a:r>
              <a:rPr lang="en-US" altLang="zh-CN" dirty="0"/>
              <a:t>Problem &amp;&amp; Algorithm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Optimality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Generalized errors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Robust least squares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Least-squares solutions to large, sparse matrix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Implementation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5" y="1554053"/>
            <a:ext cx="4664459" cy="451622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78" y="1554052"/>
            <a:ext cx="6079940" cy="45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7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6490" y="2798836"/>
            <a:ext cx="10515600" cy="1325563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Least Squares Application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69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Local </a:t>
            </a:r>
            <a:r>
              <a:rPr lang="en-US" altLang="zh-CN" dirty="0"/>
              <a:t>surface fitting to 3D </a:t>
            </a:r>
            <a:r>
              <a:rPr lang="en-US" altLang="zh-CN" dirty="0" smtClean="0"/>
              <a:t>points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Mesh reconstruction</a:t>
            </a:r>
          </a:p>
          <a:p>
            <a:r>
              <a:rPr lang="en-US" altLang="zh-CN" dirty="0"/>
              <a:t> Skin weights computation from </a:t>
            </a:r>
            <a:r>
              <a:rPr lang="en-US" altLang="zh-CN" dirty="0" smtClean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2875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Local </a:t>
            </a:r>
            <a:r>
              <a:rPr lang="en-US" altLang="zh-CN" dirty="0"/>
              <a:t>surface fitting to 3D </a:t>
            </a:r>
            <a:r>
              <a:rPr lang="en-US" altLang="zh-CN" dirty="0" smtClean="0"/>
              <a:t>points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Mesh reconstruction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Skin weights computation from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865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surface fitting to 3D points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LS is useful to fit a polynomial to a set of points coming from a curve.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It is also important to locally fit a polynomial surface to a set of points in 3D.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574068"/>
            <a:ext cx="82105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0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surface fitting to 3D points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902" y="1952367"/>
            <a:ext cx="7635333" cy="36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27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surface fitting to 3D points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 smtClean="0"/>
                  <a:t>First</a:t>
                </a:r>
                <a:r>
                  <a:rPr lang="en-US" altLang="zh-CN" dirty="0"/>
                  <a:t>:</a:t>
                </a:r>
                <a:r>
                  <a:rPr lang="en-US" altLang="zh-CN" dirty="0" smtClean="0"/>
                  <a:t> for a given point p, calculate the unit normal vector n to the surface at p.</a:t>
                </a:r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en-US" altLang="zh-CN" dirty="0" smtClean="0"/>
                  <a:t> Consider point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  <a:r>
                  <a:rPr lang="en-US" altLang="zh-CN" dirty="0"/>
                  <a:t> The local reference plane can be denoted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 smtClean="0"/>
                  <a:t> We want to find the plane that best fit the point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w</a:t>
                </a:r>
                <a:r>
                  <a:rPr lang="en-US" altLang="zh-CN" dirty="0" smtClean="0"/>
                  <a:t>ith respect to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 b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169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surface fitting to 3D points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For the problem: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smtClean="0"/>
              <a:t>                            :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011" y="1692211"/>
            <a:ext cx="5583966" cy="945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29" y="2871788"/>
            <a:ext cx="2400172" cy="3843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533" y="2770873"/>
            <a:ext cx="2662624" cy="20908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4995148"/>
            <a:ext cx="6809088" cy="8631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977" y="5885973"/>
            <a:ext cx="6281736" cy="778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0096" y="6000066"/>
            <a:ext cx="1676177" cy="5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6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surface fitting to 3D points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 smtClean="0"/>
                  <a:t>We get:</a:t>
                </a:r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 </a:t>
                </a:r>
                <a:r>
                  <a:rPr lang="en-US" altLang="zh-CN" b="1" dirty="0" smtClean="0"/>
                  <a:t>n</a:t>
                </a:r>
                <a:r>
                  <a:rPr lang="en-US" altLang="zh-CN" dirty="0" smtClean="0"/>
                  <a:t> is the eigenvector of the smallest eigenvector of covariance matrix C.</a:t>
                </a: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endParaRPr lang="en-US" altLang="zh-CN" b="1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177" y="1997713"/>
            <a:ext cx="6281736" cy="7784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339" y="2124765"/>
            <a:ext cx="1676177" cy="5243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728" y="3269308"/>
            <a:ext cx="1144544" cy="44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11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surface fitting to 3D points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b="1" dirty="0" smtClean="0"/>
                  <a:t>Then</a:t>
                </a:r>
                <a:r>
                  <a:rPr lang="en-US" altLang="zh-CN" dirty="0" smtClean="0"/>
                  <a:t>: since we have a local reference plane, we can locally fit a polynomial around the point. </a:t>
                </a:r>
              </a:p>
              <a:p>
                <a:endParaRPr lang="en-US" altLang="zh-CN" dirty="0"/>
              </a:p>
              <a:p>
                <a:r>
                  <a:rPr lang="en-US" altLang="zh-CN" dirty="0" smtClean="0"/>
                  <a:t> In the reference plane, the polynomial surface can be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To fit the polynomial surface, we are trying to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b</a:t>
                </a:r>
                <a:r>
                  <a:rPr lang="en-US" altLang="zh-CN" dirty="0" smtClean="0"/>
                  <a:t>y LS.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221" b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81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Problem &amp;&amp; Algorithm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32773" cy="3929132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Given a Point set ,                                             find the best fit hyperplane</a:t>
            </a:r>
          </a:p>
          <a:p>
            <a:endParaRPr kumimoji="1" lang="en-US" altLang="zh-CN" dirty="0"/>
          </a:p>
          <a:p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r>
              <a:rPr lang="en-US" altLang="zh-CN" dirty="0" smtClean="0"/>
              <a:t>Suppose model from which data is observed</a:t>
            </a:r>
            <a:r>
              <a:rPr lang="en-US" altLang="zh-CN" i="1" dirty="0" smtClean="0"/>
              <a:t>: </a:t>
            </a:r>
            <a:r>
              <a:rPr lang="en-US" altLang="zh-CN" i="1" dirty="0"/>
              <a:t>h(x) = w</a:t>
            </a:r>
            <a:r>
              <a:rPr lang="en-US" altLang="zh-CN" i="1" baseline="30000" dirty="0"/>
              <a:t>T</a:t>
            </a:r>
            <a:r>
              <a:rPr lang="en-US" altLang="zh-CN" i="1" dirty="0"/>
              <a:t>x</a:t>
            </a:r>
            <a:endParaRPr kumimoji="1"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80" y="2673411"/>
            <a:ext cx="5540758" cy="3731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265" y="1951875"/>
            <a:ext cx="3736561" cy="317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195" y="3898634"/>
            <a:ext cx="4250083" cy="4021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940" y="3242344"/>
            <a:ext cx="4193209" cy="4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Local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surface fitting to 3D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points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Mesh reconstruction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Skin weights computation from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77180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Mesh reconstruction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Mesh reconstruction: construction of a mesh from a set of samples.</a:t>
            </a:r>
          </a:p>
          <a:p>
            <a:endParaRPr lang="en-US" altLang="zh-CN" dirty="0"/>
          </a:p>
          <a:p>
            <a:r>
              <a:rPr lang="en-US" altLang="zh-CN" dirty="0"/>
              <a:t> Given a planar graph with arbitrary connectivity and a sparse set of control points with geometry, </a:t>
            </a:r>
            <a:r>
              <a:rPr lang="en-US" altLang="zh-CN" dirty="0" smtClean="0"/>
              <a:t> </a:t>
            </a:r>
            <a:r>
              <a:rPr lang="en-US" altLang="zh-CN" dirty="0"/>
              <a:t>reconstruct the geometry of the rest of the mesh </a:t>
            </a:r>
            <a:r>
              <a:rPr lang="en-US" altLang="zh-CN" dirty="0" smtClean="0"/>
              <a:t>vertices.</a:t>
            </a: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2063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 reconstruction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 The smoothness of the reconstructed mesh at a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is enforced by the construction: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Define Laplacian of the mesh: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567" y="2566987"/>
            <a:ext cx="2981325" cy="1038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91" y="4195762"/>
            <a:ext cx="3190875" cy="1209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791" y="5402283"/>
            <a:ext cx="3338511" cy="5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 reconstruction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In order to keep sharp features of the mesh, consider we have some control points:</a:t>
            </a:r>
          </a:p>
          <a:p>
            <a:endParaRPr lang="en-US" altLang="zh-CN" dirty="0"/>
          </a:p>
          <a:p>
            <a:r>
              <a:rPr lang="en-US" altLang="zh-CN" dirty="0" smtClean="0"/>
              <a:t> The system becomes: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397" y="2660890"/>
            <a:ext cx="3143250" cy="46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66" y="2803765"/>
            <a:ext cx="2619375" cy="323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54" y="3677444"/>
            <a:ext cx="990600" cy="323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653" y="4112816"/>
            <a:ext cx="52959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5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 reconstruction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To reconstruct the mesh, we find x that minimizes: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in least-squares sense.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57" y="3919416"/>
            <a:ext cx="5181600" cy="2771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48" y="2339853"/>
            <a:ext cx="47720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88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 reconstruction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031" y="4030947"/>
            <a:ext cx="7537938" cy="21110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78" y="1497990"/>
            <a:ext cx="7609375" cy="2189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24546" y="6141974"/>
            <a:ext cx="336745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O. </a:t>
            </a:r>
            <a:r>
              <a:rPr lang="en-US" altLang="zh-CN" dirty="0" err="1"/>
              <a:t>Sorkine</a:t>
            </a:r>
            <a:r>
              <a:rPr lang="en-US" altLang="zh-CN" dirty="0"/>
              <a:t> and D. Cohen-Or. Least-squares meshes.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826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 Local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surface fitting to 3D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points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Mesh reconstruction</a:t>
            </a:r>
          </a:p>
          <a:p>
            <a:r>
              <a:rPr lang="en-US" altLang="zh-CN" dirty="0"/>
              <a:t> Skin weights computation from </a:t>
            </a:r>
            <a:r>
              <a:rPr lang="en-US" altLang="zh-CN" dirty="0" smtClean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572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Skin weights computation from examples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Animating articulated characters such as virtual humans is </a:t>
            </a:r>
            <a:r>
              <a:rPr lang="en-US" altLang="zh-CN" dirty="0" smtClean="0"/>
              <a:t>a fundamental </a:t>
            </a:r>
            <a:r>
              <a:rPr lang="en-US" altLang="zh-CN" dirty="0"/>
              <a:t>operation in computer graphics and </a:t>
            </a:r>
            <a:r>
              <a:rPr lang="en-US" altLang="zh-CN" dirty="0" smtClean="0"/>
              <a:t>interactive applications.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Techniques for rigging character skins by weighting vertices to an</a:t>
            </a:r>
            <a:br>
              <a:rPr lang="en-US" altLang="zh-CN" dirty="0"/>
            </a:br>
            <a:r>
              <a:rPr lang="en-US" altLang="zh-CN" dirty="0"/>
              <a:t>associated skeleton </a:t>
            </a:r>
            <a:r>
              <a:rPr lang="en-US" altLang="zh-CN" dirty="0" smtClean="0"/>
              <a:t>are widely </a:t>
            </a:r>
            <a:r>
              <a:rPr lang="en-US" altLang="zh-CN" dirty="0"/>
              <a:t>used in video games and the computer animation </a:t>
            </a:r>
            <a:r>
              <a:rPr lang="en-US" altLang="zh-CN" dirty="0" smtClean="0"/>
              <a:t>industry</a:t>
            </a:r>
            <a:r>
              <a:rPr lang="en-US" altLang="zh-CN" dirty="0"/>
              <a:t>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307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Skin weights computation from examples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210289" y="1916358"/>
            <a:ext cx="2130425" cy="1862137"/>
            <a:chOff x="2825750" y="1262063"/>
            <a:chExt cx="2130425" cy="1862137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2825750" y="1343025"/>
              <a:ext cx="179388" cy="1543050"/>
            </a:xfrm>
            <a:custGeom>
              <a:avLst/>
              <a:gdLst>
                <a:gd name="T0" fmla="*/ 102 w 113"/>
                <a:gd name="T1" fmla="*/ 0 h 972"/>
                <a:gd name="T2" fmla="*/ 56 w 113"/>
                <a:gd name="T3" fmla="*/ 57 h 972"/>
                <a:gd name="T4" fmla="*/ 46 w 113"/>
                <a:gd name="T5" fmla="*/ 72 h 972"/>
                <a:gd name="T6" fmla="*/ 25 w 113"/>
                <a:gd name="T7" fmla="*/ 119 h 972"/>
                <a:gd name="T8" fmla="*/ 10 w 113"/>
                <a:gd name="T9" fmla="*/ 350 h 972"/>
                <a:gd name="T10" fmla="*/ 15 w 113"/>
                <a:gd name="T11" fmla="*/ 628 h 972"/>
                <a:gd name="T12" fmla="*/ 30 w 113"/>
                <a:gd name="T13" fmla="*/ 720 h 972"/>
                <a:gd name="T14" fmla="*/ 102 w 113"/>
                <a:gd name="T15" fmla="*/ 931 h 972"/>
                <a:gd name="T16" fmla="*/ 113 w 113"/>
                <a:gd name="T17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972">
                  <a:moveTo>
                    <a:pt x="102" y="0"/>
                  </a:moveTo>
                  <a:cubicBezTo>
                    <a:pt x="69" y="35"/>
                    <a:pt x="83" y="17"/>
                    <a:pt x="56" y="57"/>
                  </a:cubicBezTo>
                  <a:cubicBezTo>
                    <a:pt x="53" y="62"/>
                    <a:pt x="46" y="72"/>
                    <a:pt x="46" y="72"/>
                  </a:cubicBezTo>
                  <a:cubicBezTo>
                    <a:pt x="34" y="113"/>
                    <a:pt x="43" y="99"/>
                    <a:pt x="25" y="119"/>
                  </a:cubicBezTo>
                  <a:cubicBezTo>
                    <a:pt x="0" y="222"/>
                    <a:pt x="15" y="146"/>
                    <a:pt x="10" y="350"/>
                  </a:cubicBezTo>
                  <a:cubicBezTo>
                    <a:pt x="12" y="443"/>
                    <a:pt x="12" y="535"/>
                    <a:pt x="15" y="628"/>
                  </a:cubicBezTo>
                  <a:cubicBezTo>
                    <a:pt x="17" y="706"/>
                    <a:pt x="6" y="685"/>
                    <a:pt x="30" y="720"/>
                  </a:cubicBezTo>
                  <a:cubicBezTo>
                    <a:pt x="39" y="826"/>
                    <a:pt x="41" y="850"/>
                    <a:pt x="102" y="931"/>
                  </a:cubicBezTo>
                  <a:cubicBezTo>
                    <a:pt x="106" y="945"/>
                    <a:pt x="113" y="957"/>
                    <a:pt x="113" y="9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363913" y="1303338"/>
              <a:ext cx="114300" cy="1452562"/>
            </a:xfrm>
            <a:custGeom>
              <a:avLst/>
              <a:gdLst>
                <a:gd name="T0" fmla="*/ 0 w 72"/>
                <a:gd name="T1" fmla="*/ 0 h 915"/>
                <a:gd name="T2" fmla="*/ 36 w 72"/>
                <a:gd name="T3" fmla="*/ 92 h 915"/>
                <a:gd name="T4" fmla="*/ 72 w 72"/>
                <a:gd name="T5" fmla="*/ 637 h 915"/>
                <a:gd name="T6" fmla="*/ 67 w 72"/>
                <a:gd name="T7" fmla="*/ 802 h 915"/>
                <a:gd name="T8" fmla="*/ 56 w 72"/>
                <a:gd name="T9" fmla="*/ 812 h 915"/>
                <a:gd name="T10" fmla="*/ 46 w 72"/>
                <a:gd name="T11" fmla="*/ 859 h 915"/>
                <a:gd name="T12" fmla="*/ 31 w 72"/>
                <a:gd name="T13" fmla="*/ 91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915">
                  <a:moveTo>
                    <a:pt x="0" y="0"/>
                  </a:moveTo>
                  <a:cubicBezTo>
                    <a:pt x="16" y="31"/>
                    <a:pt x="25" y="59"/>
                    <a:pt x="36" y="92"/>
                  </a:cubicBezTo>
                  <a:cubicBezTo>
                    <a:pt x="58" y="272"/>
                    <a:pt x="64" y="455"/>
                    <a:pt x="72" y="637"/>
                  </a:cubicBezTo>
                  <a:cubicBezTo>
                    <a:pt x="70" y="692"/>
                    <a:pt x="72" y="747"/>
                    <a:pt x="67" y="802"/>
                  </a:cubicBezTo>
                  <a:cubicBezTo>
                    <a:pt x="67" y="807"/>
                    <a:pt x="58" y="808"/>
                    <a:pt x="56" y="812"/>
                  </a:cubicBezTo>
                  <a:cubicBezTo>
                    <a:pt x="54" y="816"/>
                    <a:pt x="47" y="857"/>
                    <a:pt x="46" y="859"/>
                  </a:cubicBezTo>
                  <a:cubicBezTo>
                    <a:pt x="41" y="878"/>
                    <a:pt x="31" y="915"/>
                    <a:pt x="31" y="91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013075" y="2878138"/>
              <a:ext cx="1771650" cy="246062"/>
            </a:xfrm>
            <a:custGeom>
              <a:avLst/>
              <a:gdLst>
                <a:gd name="T0" fmla="*/ 0 w 1116"/>
                <a:gd name="T1" fmla="*/ 0 h 155"/>
                <a:gd name="T2" fmla="*/ 25 w 1116"/>
                <a:gd name="T3" fmla="*/ 41 h 155"/>
                <a:gd name="T4" fmla="*/ 272 w 1116"/>
                <a:gd name="T5" fmla="*/ 139 h 155"/>
                <a:gd name="T6" fmla="*/ 385 w 1116"/>
                <a:gd name="T7" fmla="*/ 144 h 155"/>
                <a:gd name="T8" fmla="*/ 473 w 1116"/>
                <a:gd name="T9" fmla="*/ 149 h 155"/>
                <a:gd name="T10" fmla="*/ 684 w 1116"/>
                <a:gd name="T11" fmla="*/ 155 h 155"/>
                <a:gd name="T12" fmla="*/ 869 w 1116"/>
                <a:gd name="T13" fmla="*/ 149 h 155"/>
                <a:gd name="T14" fmla="*/ 1116 w 1116"/>
                <a:gd name="T15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6" h="155">
                  <a:moveTo>
                    <a:pt x="0" y="0"/>
                  </a:moveTo>
                  <a:cubicBezTo>
                    <a:pt x="12" y="37"/>
                    <a:pt x="1" y="25"/>
                    <a:pt x="25" y="41"/>
                  </a:cubicBezTo>
                  <a:cubicBezTo>
                    <a:pt x="53" y="116"/>
                    <a:pt x="209" y="136"/>
                    <a:pt x="272" y="139"/>
                  </a:cubicBezTo>
                  <a:cubicBezTo>
                    <a:pt x="310" y="141"/>
                    <a:pt x="347" y="142"/>
                    <a:pt x="385" y="144"/>
                  </a:cubicBezTo>
                  <a:cubicBezTo>
                    <a:pt x="414" y="145"/>
                    <a:pt x="444" y="148"/>
                    <a:pt x="473" y="149"/>
                  </a:cubicBezTo>
                  <a:cubicBezTo>
                    <a:pt x="543" y="152"/>
                    <a:pt x="614" y="153"/>
                    <a:pt x="684" y="155"/>
                  </a:cubicBezTo>
                  <a:cubicBezTo>
                    <a:pt x="746" y="153"/>
                    <a:pt x="807" y="152"/>
                    <a:pt x="869" y="149"/>
                  </a:cubicBezTo>
                  <a:cubicBezTo>
                    <a:pt x="951" y="145"/>
                    <a:pt x="1033" y="119"/>
                    <a:pt x="1116" y="11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319463" y="2495550"/>
              <a:ext cx="1636712" cy="238125"/>
            </a:xfrm>
            <a:custGeom>
              <a:avLst/>
              <a:gdLst>
                <a:gd name="T0" fmla="*/ 2 w 1031"/>
                <a:gd name="T1" fmla="*/ 97 h 150"/>
                <a:gd name="T2" fmla="*/ 33 w 1031"/>
                <a:gd name="T3" fmla="*/ 72 h 150"/>
                <a:gd name="T4" fmla="*/ 105 w 1031"/>
                <a:gd name="T5" fmla="*/ 25 h 150"/>
                <a:gd name="T6" fmla="*/ 218 w 1031"/>
                <a:gd name="T7" fmla="*/ 0 h 150"/>
                <a:gd name="T8" fmla="*/ 727 w 1031"/>
                <a:gd name="T9" fmla="*/ 41 h 150"/>
                <a:gd name="T10" fmla="*/ 892 w 1031"/>
                <a:gd name="T11" fmla="*/ 87 h 150"/>
                <a:gd name="T12" fmla="*/ 1005 w 1031"/>
                <a:gd name="T13" fmla="*/ 138 h 150"/>
                <a:gd name="T14" fmla="*/ 1031 w 1031"/>
                <a:gd name="T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1" h="150">
                  <a:moveTo>
                    <a:pt x="2" y="97"/>
                  </a:moveTo>
                  <a:cubicBezTo>
                    <a:pt x="21" y="68"/>
                    <a:pt x="0" y="94"/>
                    <a:pt x="33" y="72"/>
                  </a:cubicBezTo>
                  <a:cubicBezTo>
                    <a:pt x="65" y="51"/>
                    <a:pt x="50" y="40"/>
                    <a:pt x="105" y="25"/>
                  </a:cubicBezTo>
                  <a:cubicBezTo>
                    <a:pt x="143" y="15"/>
                    <a:pt x="180" y="9"/>
                    <a:pt x="218" y="0"/>
                  </a:cubicBezTo>
                  <a:cubicBezTo>
                    <a:pt x="388" y="11"/>
                    <a:pt x="556" y="33"/>
                    <a:pt x="727" y="41"/>
                  </a:cubicBezTo>
                  <a:cubicBezTo>
                    <a:pt x="782" y="59"/>
                    <a:pt x="835" y="76"/>
                    <a:pt x="892" y="87"/>
                  </a:cubicBezTo>
                  <a:cubicBezTo>
                    <a:pt x="976" y="135"/>
                    <a:pt x="937" y="121"/>
                    <a:pt x="1005" y="138"/>
                  </a:cubicBezTo>
                  <a:cubicBezTo>
                    <a:pt x="1027" y="150"/>
                    <a:pt x="1018" y="149"/>
                    <a:pt x="1031" y="14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124200" y="1262063"/>
              <a:ext cx="76200" cy="1524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00400" y="2786063"/>
              <a:ext cx="1643063" cy="1031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124200" y="2697163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469001" y="1916115"/>
            <a:ext cx="2130425" cy="1862137"/>
            <a:chOff x="2822575" y="1262063"/>
            <a:chExt cx="2130425" cy="1862137"/>
          </a:xfrm>
        </p:grpSpPr>
        <p:sp>
          <p:nvSpPr>
            <p:cNvPr id="37" name="Freeform 4"/>
            <p:cNvSpPr>
              <a:spLocks/>
            </p:cNvSpPr>
            <p:nvPr/>
          </p:nvSpPr>
          <p:spPr bwMode="auto">
            <a:xfrm>
              <a:off x="2822575" y="1343025"/>
              <a:ext cx="179388" cy="1543050"/>
            </a:xfrm>
            <a:custGeom>
              <a:avLst/>
              <a:gdLst>
                <a:gd name="T0" fmla="*/ 102 w 113"/>
                <a:gd name="T1" fmla="*/ 0 h 972"/>
                <a:gd name="T2" fmla="*/ 56 w 113"/>
                <a:gd name="T3" fmla="*/ 57 h 972"/>
                <a:gd name="T4" fmla="*/ 46 w 113"/>
                <a:gd name="T5" fmla="*/ 72 h 972"/>
                <a:gd name="T6" fmla="*/ 25 w 113"/>
                <a:gd name="T7" fmla="*/ 119 h 972"/>
                <a:gd name="T8" fmla="*/ 10 w 113"/>
                <a:gd name="T9" fmla="*/ 350 h 972"/>
                <a:gd name="T10" fmla="*/ 15 w 113"/>
                <a:gd name="T11" fmla="*/ 628 h 972"/>
                <a:gd name="T12" fmla="*/ 30 w 113"/>
                <a:gd name="T13" fmla="*/ 720 h 972"/>
                <a:gd name="T14" fmla="*/ 102 w 113"/>
                <a:gd name="T15" fmla="*/ 931 h 972"/>
                <a:gd name="T16" fmla="*/ 113 w 113"/>
                <a:gd name="T17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972">
                  <a:moveTo>
                    <a:pt x="102" y="0"/>
                  </a:moveTo>
                  <a:cubicBezTo>
                    <a:pt x="69" y="35"/>
                    <a:pt x="83" y="17"/>
                    <a:pt x="56" y="57"/>
                  </a:cubicBezTo>
                  <a:cubicBezTo>
                    <a:pt x="53" y="62"/>
                    <a:pt x="46" y="72"/>
                    <a:pt x="46" y="72"/>
                  </a:cubicBezTo>
                  <a:cubicBezTo>
                    <a:pt x="34" y="113"/>
                    <a:pt x="43" y="99"/>
                    <a:pt x="25" y="119"/>
                  </a:cubicBezTo>
                  <a:cubicBezTo>
                    <a:pt x="0" y="222"/>
                    <a:pt x="15" y="146"/>
                    <a:pt x="10" y="350"/>
                  </a:cubicBezTo>
                  <a:cubicBezTo>
                    <a:pt x="12" y="443"/>
                    <a:pt x="12" y="535"/>
                    <a:pt x="15" y="628"/>
                  </a:cubicBezTo>
                  <a:cubicBezTo>
                    <a:pt x="17" y="706"/>
                    <a:pt x="6" y="685"/>
                    <a:pt x="30" y="720"/>
                  </a:cubicBezTo>
                  <a:cubicBezTo>
                    <a:pt x="39" y="826"/>
                    <a:pt x="41" y="850"/>
                    <a:pt x="102" y="931"/>
                  </a:cubicBezTo>
                  <a:cubicBezTo>
                    <a:pt x="106" y="945"/>
                    <a:pt x="113" y="957"/>
                    <a:pt x="113" y="9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3360738" y="1303338"/>
              <a:ext cx="114300" cy="1452562"/>
            </a:xfrm>
            <a:custGeom>
              <a:avLst/>
              <a:gdLst>
                <a:gd name="T0" fmla="*/ 0 w 72"/>
                <a:gd name="T1" fmla="*/ 0 h 915"/>
                <a:gd name="T2" fmla="*/ 36 w 72"/>
                <a:gd name="T3" fmla="*/ 92 h 915"/>
                <a:gd name="T4" fmla="*/ 72 w 72"/>
                <a:gd name="T5" fmla="*/ 637 h 915"/>
                <a:gd name="T6" fmla="*/ 67 w 72"/>
                <a:gd name="T7" fmla="*/ 802 h 915"/>
                <a:gd name="T8" fmla="*/ 56 w 72"/>
                <a:gd name="T9" fmla="*/ 812 h 915"/>
                <a:gd name="T10" fmla="*/ 46 w 72"/>
                <a:gd name="T11" fmla="*/ 859 h 915"/>
                <a:gd name="T12" fmla="*/ 31 w 72"/>
                <a:gd name="T13" fmla="*/ 91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915">
                  <a:moveTo>
                    <a:pt x="0" y="0"/>
                  </a:moveTo>
                  <a:cubicBezTo>
                    <a:pt x="16" y="31"/>
                    <a:pt x="25" y="59"/>
                    <a:pt x="36" y="92"/>
                  </a:cubicBezTo>
                  <a:cubicBezTo>
                    <a:pt x="58" y="272"/>
                    <a:pt x="64" y="455"/>
                    <a:pt x="72" y="637"/>
                  </a:cubicBezTo>
                  <a:cubicBezTo>
                    <a:pt x="70" y="692"/>
                    <a:pt x="72" y="747"/>
                    <a:pt x="67" y="802"/>
                  </a:cubicBezTo>
                  <a:cubicBezTo>
                    <a:pt x="67" y="807"/>
                    <a:pt x="58" y="808"/>
                    <a:pt x="56" y="812"/>
                  </a:cubicBezTo>
                  <a:cubicBezTo>
                    <a:pt x="54" y="816"/>
                    <a:pt x="47" y="857"/>
                    <a:pt x="46" y="859"/>
                  </a:cubicBezTo>
                  <a:cubicBezTo>
                    <a:pt x="41" y="878"/>
                    <a:pt x="31" y="915"/>
                    <a:pt x="31" y="91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009900" y="2878138"/>
              <a:ext cx="1771650" cy="246062"/>
            </a:xfrm>
            <a:custGeom>
              <a:avLst/>
              <a:gdLst>
                <a:gd name="T0" fmla="*/ 0 w 1116"/>
                <a:gd name="T1" fmla="*/ 0 h 155"/>
                <a:gd name="T2" fmla="*/ 25 w 1116"/>
                <a:gd name="T3" fmla="*/ 41 h 155"/>
                <a:gd name="T4" fmla="*/ 272 w 1116"/>
                <a:gd name="T5" fmla="*/ 139 h 155"/>
                <a:gd name="T6" fmla="*/ 385 w 1116"/>
                <a:gd name="T7" fmla="*/ 144 h 155"/>
                <a:gd name="T8" fmla="*/ 473 w 1116"/>
                <a:gd name="T9" fmla="*/ 149 h 155"/>
                <a:gd name="T10" fmla="*/ 684 w 1116"/>
                <a:gd name="T11" fmla="*/ 155 h 155"/>
                <a:gd name="T12" fmla="*/ 869 w 1116"/>
                <a:gd name="T13" fmla="*/ 149 h 155"/>
                <a:gd name="T14" fmla="*/ 1116 w 1116"/>
                <a:gd name="T15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6" h="155">
                  <a:moveTo>
                    <a:pt x="0" y="0"/>
                  </a:moveTo>
                  <a:cubicBezTo>
                    <a:pt x="12" y="37"/>
                    <a:pt x="1" y="25"/>
                    <a:pt x="25" y="41"/>
                  </a:cubicBezTo>
                  <a:cubicBezTo>
                    <a:pt x="53" y="116"/>
                    <a:pt x="209" y="136"/>
                    <a:pt x="272" y="139"/>
                  </a:cubicBezTo>
                  <a:cubicBezTo>
                    <a:pt x="310" y="141"/>
                    <a:pt x="347" y="142"/>
                    <a:pt x="385" y="144"/>
                  </a:cubicBezTo>
                  <a:cubicBezTo>
                    <a:pt x="414" y="145"/>
                    <a:pt x="444" y="148"/>
                    <a:pt x="473" y="149"/>
                  </a:cubicBezTo>
                  <a:cubicBezTo>
                    <a:pt x="543" y="152"/>
                    <a:pt x="614" y="153"/>
                    <a:pt x="684" y="155"/>
                  </a:cubicBezTo>
                  <a:cubicBezTo>
                    <a:pt x="746" y="153"/>
                    <a:pt x="807" y="152"/>
                    <a:pt x="869" y="149"/>
                  </a:cubicBezTo>
                  <a:cubicBezTo>
                    <a:pt x="951" y="145"/>
                    <a:pt x="1033" y="119"/>
                    <a:pt x="1116" y="11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3316288" y="2495550"/>
              <a:ext cx="1636712" cy="238125"/>
            </a:xfrm>
            <a:custGeom>
              <a:avLst/>
              <a:gdLst>
                <a:gd name="T0" fmla="*/ 2 w 1031"/>
                <a:gd name="T1" fmla="*/ 97 h 150"/>
                <a:gd name="T2" fmla="*/ 33 w 1031"/>
                <a:gd name="T3" fmla="*/ 72 h 150"/>
                <a:gd name="T4" fmla="*/ 105 w 1031"/>
                <a:gd name="T5" fmla="*/ 25 h 150"/>
                <a:gd name="T6" fmla="*/ 218 w 1031"/>
                <a:gd name="T7" fmla="*/ 0 h 150"/>
                <a:gd name="T8" fmla="*/ 727 w 1031"/>
                <a:gd name="T9" fmla="*/ 41 h 150"/>
                <a:gd name="T10" fmla="*/ 892 w 1031"/>
                <a:gd name="T11" fmla="*/ 87 h 150"/>
                <a:gd name="T12" fmla="*/ 1005 w 1031"/>
                <a:gd name="T13" fmla="*/ 138 h 150"/>
                <a:gd name="T14" fmla="*/ 1031 w 1031"/>
                <a:gd name="T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1" h="150">
                  <a:moveTo>
                    <a:pt x="2" y="97"/>
                  </a:moveTo>
                  <a:cubicBezTo>
                    <a:pt x="21" y="68"/>
                    <a:pt x="0" y="94"/>
                    <a:pt x="33" y="72"/>
                  </a:cubicBezTo>
                  <a:cubicBezTo>
                    <a:pt x="65" y="51"/>
                    <a:pt x="50" y="40"/>
                    <a:pt x="105" y="25"/>
                  </a:cubicBezTo>
                  <a:cubicBezTo>
                    <a:pt x="143" y="15"/>
                    <a:pt x="180" y="9"/>
                    <a:pt x="218" y="0"/>
                  </a:cubicBezTo>
                  <a:cubicBezTo>
                    <a:pt x="388" y="11"/>
                    <a:pt x="556" y="33"/>
                    <a:pt x="727" y="41"/>
                  </a:cubicBezTo>
                  <a:cubicBezTo>
                    <a:pt x="782" y="59"/>
                    <a:pt x="835" y="76"/>
                    <a:pt x="892" y="87"/>
                  </a:cubicBezTo>
                  <a:cubicBezTo>
                    <a:pt x="976" y="135"/>
                    <a:pt x="937" y="121"/>
                    <a:pt x="1005" y="138"/>
                  </a:cubicBezTo>
                  <a:cubicBezTo>
                    <a:pt x="1027" y="150"/>
                    <a:pt x="1018" y="149"/>
                    <a:pt x="1031" y="14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8"/>
            <p:cNvSpPr>
              <a:spLocks noChangeShapeType="1"/>
            </p:cNvSpPr>
            <p:nvPr/>
          </p:nvSpPr>
          <p:spPr bwMode="auto">
            <a:xfrm>
              <a:off x="3121025" y="1262063"/>
              <a:ext cx="76200" cy="1524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9"/>
            <p:cNvSpPr>
              <a:spLocks noChangeShapeType="1"/>
            </p:cNvSpPr>
            <p:nvPr/>
          </p:nvSpPr>
          <p:spPr bwMode="auto">
            <a:xfrm flipV="1">
              <a:off x="3197225" y="1871663"/>
              <a:ext cx="1298575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3121025" y="2697163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AutoShape 11"/>
            <p:cNvSpPr>
              <a:spLocks noChangeArrowheads="1"/>
            </p:cNvSpPr>
            <p:nvPr/>
          </p:nvSpPr>
          <p:spPr bwMode="auto">
            <a:xfrm rot="19800000" flipV="1">
              <a:off x="3124200" y="2667000"/>
              <a:ext cx="381000" cy="381000"/>
            </a:xfrm>
            <a:custGeom>
              <a:avLst/>
              <a:gdLst>
                <a:gd name="G0" fmla="+- 0 0 0"/>
                <a:gd name="G1" fmla="+- -11796480 0 0"/>
                <a:gd name="G2" fmla="+- 0 0 -1179648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1179648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11796480"/>
                <a:gd name="G36" fmla="sin G34 -11796480"/>
                <a:gd name="G37" fmla="+/ -1179648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799 w 21600"/>
                <a:gd name="T5" fmla="*/ 0 h 21600"/>
                <a:gd name="T6" fmla="*/ 2700 w 21600"/>
                <a:gd name="T7" fmla="*/ 10800 h 21600"/>
                <a:gd name="T8" fmla="*/ 10799 w 21600"/>
                <a:gd name="T9" fmla="*/ 5400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4343400" y="2214563"/>
              <a:ext cx="493713" cy="70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00">
                  <a:ea typeface="宋体" panose="02010600030101010101" pitchFamily="2" charset="-122"/>
                </a:rPr>
                <a:t>?</a:t>
              </a:r>
            </a:p>
          </p:txBody>
        </p:sp>
      </p:grpSp>
      <p:pic>
        <p:nvPicPr>
          <p:cNvPr id="47" name="内容占位符 4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131" y="4125886"/>
            <a:ext cx="6724216" cy="2571812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9381392" y="4899029"/>
            <a:ext cx="1371600" cy="15369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824546" y="5789638"/>
            <a:ext cx="336745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D. L. </a:t>
            </a:r>
            <a:r>
              <a:rPr lang="en-US" altLang="zh-CN" dirty="0" smtClean="0"/>
              <a:t>James and </a:t>
            </a:r>
            <a:r>
              <a:rPr lang="en-US" altLang="zh-CN" dirty="0"/>
              <a:t>C. </a:t>
            </a:r>
            <a:r>
              <a:rPr lang="en-US" altLang="zh-CN" dirty="0" smtClean="0"/>
              <a:t>D. </a:t>
            </a:r>
            <a:r>
              <a:rPr lang="en-US" altLang="zh-CN" dirty="0" err="1" smtClean="0"/>
              <a:t>Twigg</a:t>
            </a:r>
            <a:r>
              <a:rPr lang="en-US" altLang="zh-CN" dirty="0" smtClean="0"/>
              <a:t>. Skinning mesh animations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073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Skin weights computation from </a:t>
            </a:r>
            <a:r>
              <a:rPr lang="en-US" altLang="zh-CN" dirty="0" smtClean="0"/>
              <a:t>examples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 For skinning 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dirty="0" smtClean="0"/>
                  <a:t> at time step t,  the approximation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/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zh-CN" dirty="0" smtClean="0"/>
                  <a:t> is: 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 For vertex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 smtClean="0"/>
                  <a:t>, the transformation is 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We can use least squares to calculate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from examples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r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82" y="2857133"/>
            <a:ext cx="2076450" cy="35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37" y="4241066"/>
            <a:ext cx="1762125" cy="733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4026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08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Problem &amp;&amp; Algorithm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Error measure : squared error</a:t>
            </a:r>
          </a:p>
          <a:p>
            <a:pPr marL="0" indent="0">
              <a:buNone/>
            </a:pPr>
            <a:endParaRPr lang="en-US" altLang="zh-CN" baseline="30000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5820229"/>
            <a:ext cx="476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how to minimize E(w)?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512" y="2535238"/>
            <a:ext cx="3917950" cy="10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Skin weights computation from examples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 Estimating Bone Influence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User specify a maximum number of per-vertex bones,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 smtClean="0"/>
                  <a:t> For every vertex, we estimate the influence of every bone by sum of squared errors. 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Then pick the bones that has smallest squared errors.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493" y="4196495"/>
            <a:ext cx="41814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6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Skin weights computation from examples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 Estimating vertex weights:</a:t>
            </a:r>
          </a:p>
          <a:p>
            <a:endParaRPr lang="en-US" altLang="zh-CN" dirty="0"/>
          </a:p>
          <a:p>
            <a:r>
              <a:rPr lang="en-US" altLang="zh-CN" dirty="0" smtClean="0"/>
              <a:t> Given vertex-bone influence sets,       , the associated weights are computed using a least squares approach.</a:t>
            </a:r>
          </a:p>
          <a:p>
            <a:endParaRPr lang="en-US" altLang="zh-CN" dirty="0"/>
          </a:p>
          <a:p>
            <a:r>
              <a:rPr lang="en-US" altLang="zh-CN" dirty="0" smtClean="0"/>
              <a:t> Weights are constrained by the mesh sequence approximation equations: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 It is of the form: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54923"/>
            <a:ext cx="58102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026" y="4592149"/>
            <a:ext cx="3638550" cy="733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092" y="4635011"/>
            <a:ext cx="1181100" cy="64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935" y="5494093"/>
            <a:ext cx="29337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Skin weights computation from examples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We consider the augment system: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Then solve the over-constrained system by  least squares. 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2362200"/>
            <a:ext cx="54387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79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Skin weights computation from examples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Over-fitting:</a:t>
            </a:r>
          </a:p>
          <a:p>
            <a:endParaRPr lang="en-US" altLang="zh-CN" dirty="0"/>
          </a:p>
          <a:p>
            <a:r>
              <a:rPr lang="en-US" altLang="zh-CN" dirty="0" smtClean="0"/>
              <a:t> The solution can result in weights with large positive and negative values.</a:t>
            </a:r>
          </a:p>
          <a:p>
            <a:endParaRPr lang="en-US" altLang="zh-CN" dirty="0"/>
          </a:p>
          <a:p>
            <a:r>
              <a:rPr lang="en-US" altLang="zh-CN" dirty="0" smtClean="0"/>
              <a:t> TSVD, NNLS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497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2372"/>
            <a:ext cx="10515600" cy="1325563"/>
          </a:xfrm>
        </p:spPr>
        <p:txBody>
          <a:bodyPr/>
          <a:lstStyle/>
          <a:p>
            <a:r>
              <a:rPr lang="en-US" altLang="zh-CN" dirty="0"/>
              <a:t>TSVD(Truncated SVD)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TSVD(Truncated SVD)</a:t>
            </a:r>
          </a:p>
          <a:p>
            <a:endParaRPr lang="en-US" altLang="zh-CN" dirty="0"/>
          </a:p>
          <a:p>
            <a:r>
              <a:rPr lang="en-US" altLang="zh-CN" dirty="0" smtClean="0"/>
              <a:t> Used to handle ill-conditioning:</a:t>
            </a:r>
          </a:p>
          <a:p>
            <a:endParaRPr lang="en-US" altLang="zh-CN" dirty="0"/>
          </a:p>
          <a:p>
            <a:r>
              <a:rPr lang="en-US" altLang="zh-CN" dirty="0" smtClean="0"/>
              <a:t> How singular value affect the problem solution.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829" y="2799251"/>
            <a:ext cx="15430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9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TSVD(Truncated SVD)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For system: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904" y="2778186"/>
            <a:ext cx="1266825" cy="485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980" y="2338449"/>
            <a:ext cx="828675" cy="304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729" y="3358356"/>
            <a:ext cx="6858000" cy="1285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596" y="4738626"/>
            <a:ext cx="1638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5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TSVD(Truncated SVD)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 smtClean="0"/>
                  <a:t> 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/>
                  <a:t> is the best rank k approximation of the matrix 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268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Local </a:t>
            </a:r>
            <a:r>
              <a:rPr lang="en-US" altLang="zh-CN" dirty="0"/>
              <a:t>surface fitting to 3D </a:t>
            </a:r>
            <a:r>
              <a:rPr lang="en-US" altLang="zh-CN" dirty="0" smtClean="0"/>
              <a:t>points</a:t>
            </a:r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Mesh reconstruction</a:t>
            </a:r>
          </a:p>
          <a:p>
            <a:endParaRPr lang="en-US" altLang="zh-CN" dirty="0" smtClean="0"/>
          </a:p>
          <a:p>
            <a:r>
              <a:rPr lang="en-US" altLang="zh-CN" dirty="0"/>
              <a:t> Skin weights computation from </a:t>
            </a:r>
            <a:r>
              <a:rPr lang="en-US" altLang="zh-CN" dirty="0" smtClean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7623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Resources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33406" cy="4351338"/>
          </a:xfrm>
        </p:spPr>
        <p:txBody>
          <a:bodyPr/>
          <a:lstStyle/>
          <a:p>
            <a:r>
              <a:rPr kumimoji="1" lang="en-US" altLang="zh-CN" dirty="0" smtClean="0"/>
              <a:t>Course notes on least squares</a:t>
            </a:r>
          </a:p>
          <a:p>
            <a:pPr lvl="1"/>
            <a:r>
              <a:rPr kumimoji="1" lang="en-US" altLang="zh-CN" dirty="0" smtClean="0"/>
              <a:t>Fred </a:t>
            </a:r>
            <a:r>
              <a:rPr kumimoji="1" lang="en-US" altLang="zh-CN" dirty="0" err="1" smtClean="0"/>
              <a:t>Pighin</a:t>
            </a:r>
            <a:endParaRPr kumimoji="1"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http://graphics.stanford.edu/~</a:t>
            </a:r>
            <a:r>
              <a:rPr lang="en-US" altLang="zh-CN" dirty="0" smtClean="0">
                <a:hlinkClick r:id="rId3"/>
              </a:rPr>
              <a:t>jplewis/lscourse/</a:t>
            </a:r>
          </a:p>
          <a:p>
            <a:r>
              <a:rPr lang="en-US" altLang="zh-CN" dirty="0" smtClean="0"/>
              <a:t>Learn from data</a:t>
            </a:r>
          </a:p>
          <a:p>
            <a:pPr lvl="1"/>
            <a:r>
              <a:rPr lang="en-US" altLang="zh-CN" dirty="0" err="1" smtClean="0"/>
              <a:t>Yaser</a:t>
            </a:r>
            <a:r>
              <a:rPr lang="en-US" altLang="zh-CN" dirty="0" smtClean="0"/>
              <a:t> S. Abu-Mostafa</a:t>
            </a:r>
          </a:p>
          <a:p>
            <a:r>
              <a:rPr lang="en-US" altLang="zh-CN" dirty="0" err="1" smtClean="0"/>
              <a:t>Leature</a:t>
            </a:r>
            <a:r>
              <a:rPr lang="en-US" altLang="zh-CN" dirty="0" smtClean="0"/>
              <a:t> notes on least squares</a:t>
            </a:r>
          </a:p>
          <a:p>
            <a:pPr lvl="1"/>
            <a:r>
              <a:rPr lang="en-US" altLang="zh-CN" dirty="0" err="1" smtClean="0"/>
              <a:t>Dmitriy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Leykekhman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err="1">
                <a:hlinkClick r:id="rId4"/>
              </a:rPr>
              <a:t>www.math.uconn.edu</a:t>
            </a:r>
            <a:r>
              <a:rPr lang="en-US" altLang="zh-CN" dirty="0">
                <a:hlinkClick r:id="rId4"/>
              </a:rPr>
              <a:t>/~</a:t>
            </a:r>
            <a:r>
              <a:rPr lang="en-US" altLang="zh-CN" dirty="0" err="1">
                <a:hlinkClick r:id="rId4"/>
              </a:rPr>
              <a:t>leykekhman</a:t>
            </a:r>
            <a:r>
              <a:rPr lang="en-US" altLang="zh-CN" dirty="0">
                <a:hlinkClick r:id="rId4"/>
              </a:rPr>
              <a:t>/courses/MATH3795/Lectures/Lecture_8_Linear_least_squares_orthogonal_matrices.pdf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581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Resources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3340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/>
              <a:t>Sorkine</a:t>
            </a:r>
            <a:r>
              <a:rPr lang="en-US" altLang="zh-CN" dirty="0"/>
              <a:t> O, Cohen-Or D. Least-squares meshes[C]//Shape Modeling Applications, 2004. Proceedings. IEEE, 2004: 191-199</a:t>
            </a:r>
            <a:r>
              <a:rPr lang="en-US" altLang="zh-CN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James D L, </a:t>
            </a:r>
            <a:r>
              <a:rPr lang="en-US" altLang="zh-CN" dirty="0" err="1"/>
              <a:t>Twigg</a:t>
            </a:r>
            <a:r>
              <a:rPr lang="en-US" altLang="zh-CN" dirty="0"/>
              <a:t> C D. Skinning mesh animations[C]//ACM Transactions on Graphics (TOG). ACM, 2005, 24(3): 399-407.</a:t>
            </a:r>
          </a:p>
        </p:txBody>
      </p:sp>
    </p:spTree>
    <p:extLst>
      <p:ext uri="{BB962C8B-B14F-4D97-AF65-F5344CB8AC3E}">
        <p14:creationId xmlns:p14="http://schemas.microsoft.com/office/powerpoint/2010/main" val="29693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Matrix Form of E</a:t>
            </a:r>
            <a:r>
              <a:rPr lang="en-US" altLang="zh-CN" baseline="-25000" dirty="0" smtClean="0">
                <a:solidFill>
                  <a:srgbClr val="C00000"/>
                </a:solidFill>
              </a:rPr>
              <a:t>in</a:t>
            </a:r>
            <a:r>
              <a:rPr lang="en-US" altLang="zh-CN" dirty="0" smtClean="0">
                <a:solidFill>
                  <a:srgbClr val="C00000"/>
                </a:solidFill>
              </a:rPr>
              <a:t>(w)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1" y="1395751"/>
            <a:ext cx="6941344" cy="52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074" y="2884404"/>
            <a:ext cx="10515600" cy="7892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6000" b="1" dirty="0" smtClean="0"/>
              <a:t>Thanks!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5199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44714" y="882195"/>
                <a:ext cx="10990943" cy="5504089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func>
                      <m:f>
                        <m:f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baseline="30000" dirty="0" smtClean="0"/>
              </a:p>
              <a:p>
                <a:r>
                  <a:rPr lang="en-US" altLang="zh-CN" dirty="0" smtClean="0"/>
                  <a:t>E(w) : continuous, differentiable, convex</a:t>
                </a:r>
              </a:p>
              <a:p>
                <a:r>
                  <a:rPr lang="en-US" altLang="zh-CN" dirty="0" smtClean="0"/>
                  <a:t>necessary condition of best </a:t>
                </a:r>
                <a:r>
                  <a:rPr lang="en-US" altLang="zh-CN" b="1" dirty="0" smtClean="0">
                    <a:solidFill>
                      <a:schemeClr val="accent5"/>
                    </a:solidFill>
                  </a:rPr>
                  <a:t>w</a:t>
                </a:r>
                <a:r>
                  <a:rPr lang="en-US" altLang="zh-CN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altLang="zh-CN" b="0" i="1" baseline="-250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/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714" y="882195"/>
                <a:ext cx="10990943" cy="5504089"/>
              </a:xfrm>
              <a:blipFill rotWithShape="0">
                <a:blip r:embed="rId2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14" y="2306095"/>
            <a:ext cx="3876902" cy="42398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38" y="5187732"/>
            <a:ext cx="3402204" cy="7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3759" y="1417905"/>
            <a:ext cx="10700554" cy="4968607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Minimizing w</a:t>
            </a:r>
            <a:r>
              <a:rPr lang="zh-CN" altLang="en-US" dirty="0" smtClean="0"/>
              <a:t> </a:t>
            </a:r>
            <a:r>
              <a:rPr lang="en-US" altLang="zh-CN" dirty="0" smtClean="0"/>
              <a:t>yields the equation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i="1" dirty="0">
                <a:solidFill>
                  <a:schemeClr val="accent2"/>
                </a:solidFill>
              </a:rPr>
              <a:t>X</a:t>
            </a:r>
            <a:r>
              <a:rPr lang="en-US" altLang="zh-CN" b="1" i="1" baseline="30000" dirty="0">
                <a:solidFill>
                  <a:schemeClr val="accent2"/>
                </a:solidFill>
              </a:rPr>
              <a:t>T</a:t>
            </a:r>
            <a:r>
              <a:rPr lang="en-US" altLang="zh-CN" b="1" i="1" dirty="0">
                <a:solidFill>
                  <a:schemeClr val="accent2"/>
                </a:solidFill>
              </a:rPr>
              <a:t>X </a:t>
            </a:r>
            <a:r>
              <a:rPr lang="en-US" altLang="zh-CN" b="1" i="1" dirty="0" smtClean="0">
                <a:solidFill>
                  <a:schemeClr val="accent2"/>
                </a:solidFill>
              </a:rPr>
              <a:t> is non-singular</a:t>
            </a:r>
            <a:r>
              <a:rPr lang="en-US" altLang="zh-CN" dirty="0" smtClean="0"/>
              <a:t>, invertible X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X:</a:t>
            </a:r>
          </a:p>
          <a:p>
            <a:pPr lvl="1"/>
            <a:r>
              <a:rPr lang="en-US" altLang="zh-CN" dirty="0" smtClean="0"/>
              <a:t> 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                                   Symmetric </a:t>
            </a:r>
            <a:r>
              <a:rPr lang="en-US" altLang="zh-CN" dirty="0"/>
              <a:t>and </a:t>
            </a:r>
            <a:r>
              <a:rPr lang="en-US" altLang="zh-CN" dirty="0" smtClean="0"/>
              <a:t>orthogonal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smtClean="0"/>
              <a:t>                                     </a:t>
            </a:r>
          </a:p>
          <a:p>
            <a:pPr lvl="1"/>
            <a:r>
              <a:rPr lang="en-US" altLang="zh-CN" dirty="0" smtClean="0"/>
              <a:t>                     is orthogonal to the residual</a:t>
            </a:r>
          </a:p>
          <a:p>
            <a:r>
              <a:rPr lang="en-US" altLang="zh-CN" dirty="0" smtClean="0"/>
              <a:t> </a:t>
            </a:r>
            <a:r>
              <a:rPr lang="en-US" altLang="zh-CN" b="1" i="1" dirty="0">
                <a:solidFill>
                  <a:schemeClr val="accent2"/>
                </a:solidFill>
              </a:rPr>
              <a:t>X</a:t>
            </a:r>
            <a:r>
              <a:rPr lang="en-US" altLang="zh-CN" b="1" i="1" baseline="30000" dirty="0">
                <a:solidFill>
                  <a:schemeClr val="accent2"/>
                </a:solidFill>
              </a:rPr>
              <a:t>T</a:t>
            </a:r>
            <a:r>
              <a:rPr lang="en-US" altLang="zh-CN" b="1" i="1" dirty="0">
                <a:solidFill>
                  <a:schemeClr val="accent2"/>
                </a:solidFill>
              </a:rPr>
              <a:t>X  is </a:t>
            </a:r>
            <a:r>
              <a:rPr lang="en-US" altLang="zh-CN" b="1" i="1" dirty="0" smtClean="0">
                <a:solidFill>
                  <a:schemeClr val="accent2"/>
                </a:solidFill>
              </a:rPr>
              <a:t>singular </a:t>
            </a:r>
            <a:r>
              <a:rPr lang="en-US" altLang="zh-CN" dirty="0" smtClean="0"/>
              <a:t>solution is not unique</a:t>
            </a:r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4" y="1957657"/>
            <a:ext cx="2814639" cy="5117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3429000"/>
            <a:ext cx="3405188" cy="42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5" y="4170378"/>
            <a:ext cx="2939521" cy="4325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5" y="4964979"/>
            <a:ext cx="1630127" cy="3825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707" y="4998753"/>
            <a:ext cx="1705688" cy="3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Overview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Least squares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Problem &amp;&amp; Algorithm</a:t>
            </a:r>
          </a:p>
          <a:p>
            <a:pPr lvl="1"/>
            <a:r>
              <a:rPr lang="en-US" altLang="zh-CN" dirty="0"/>
              <a:t>Optimality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Generalized errors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Robust least squares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Least-squares solutions to large, sparse matrix</a:t>
            </a:r>
          </a:p>
          <a:p>
            <a:pPr marL="228600" marR="0" lvl="1" indent="0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60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1877</Words>
  <Application>Microsoft Macintosh PowerPoint</Application>
  <PresentationFormat>宽屏</PresentationFormat>
  <Paragraphs>398</Paragraphs>
  <Slides>60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Cambria Math</vt:lpstr>
      <vt:lpstr>DengXian</vt:lpstr>
      <vt:lpstr>Mangal</vt:lpstr>
      <vt:lpstr>等线</vt:lpstr>
      <vt:lpstr>等线 Light</vt:lpstr>
      <vt:lpstr>宋体</vt:lpstr>
      <vt:lpstr>Arial</vt:lpstr>
      <vt:lpstr>Office 主题​​</vt:lpstr>
      <vt:lpstr>Least Square Solutions</vt:lpstr>
      <vt:lpstr>Overview</vt:lpstr>
      <vt:lpstr>Overview</vt:lpstr>
      <vt:lpstr>Problem &amp;&amp; Algorithm</vt:lpstr>
      <vt:lpstr>Problem &amp;&amp; Algorithm</vt:lpstr>
      <vt:lpstr>Matrix Form of Ein(w)</vt:lpstr>
      <vt:lpstr>PowerPoint 演示文稿</vt:lpstr>
      <vt:lpstr>PowerPoint 演示文稿</vt:lpstr>
      <vt:lpstr>Overview</vt:lpstr>
      <vt:lpstr>Optimality</vt:lpstr>
      <vt:lpstr>Optimality</vt:lpstr>
      <vt:lpstr>Optimality</vt:lpstr>
      <vt:lpstr>Overview</vt:lpstr>
      <vt:lpstr>Generalized errors</vt:lpstr>
      <vt:lpstr>Overview</vt:lpstr>
      <vt:lpstr>Robust Least Squares</vt:lpstr>
      <vt:lpstr>Robust Least Squares</vt:lpstr>
      <vt:lpstr>Robust Least Squares</vt:lpstr>
      <vt:lpstr>Overview</vt:lpstr>
      <vt:lpstr>Least squares solutions for sparse matrix </vt:lpstr>
      <vt:lpstr>Conjugate Gradient </vt:lpstr>
      <vt:lpstr>Conjugate Gradient </vt:lpstr>
      <vt:lpstr>Conjugate Gradient </vt:lpstr>
      <vt:lpstr>Conjugate Gradient </vt:lpstr>
      <vt:lpstr>Least Square Solutions</vt:lpstr>
      <vt:lpstr>LSQR</vt:lpstr>
      <vt:lpstr>LSQR</vt:lpstr>
      <vt:lpstr>LSQR</vt:lpstr>
      <vt:lpstr>LSQR</vt:lpstr>
      <vt:lpstr>Implementation</vt:lpstr>
      <vt:lpstr>Least Squares Application</vt:lpstr>
      <vt:lpstr>PowerPoint 演示文稿</vt:lpstr>
      <vt:lpstr>PowerPoint 演示文稿</vt:lpstr>
      <vt:lpstr>Local surface fitting to 3D points</vt:lpstr>
      <vt:lpstr>Local surface fitting to 3D points</vt:lpstr>
      <vt:lpstr>Local surface fitting to 3D points</vt:lpstr>
      <vt:lpstr>Local surface fitting to 3D points</vt:lpstr>
      <vt:lpstr>Local surface fitting to 3D points</vt:lpstr>
      <vt:lpstr>Local surface fitting to 3D points</vt:lpstr>
      <vt:lpstr>PowerPoint 演示文稿</vt:lpstr>
      <vt:lpstr>Mesh reconstruction</vt:lpstr>
      <vt:lpstr>Mesh reconstruction</vt:lpstr>
      <vt:lpstr>Mesh reconstruction</vt:lpstr>
      <vt:lpstr>Mesh reconstruction</vt:lpstr>
      <vt:lpstr>Mesh reconstruction</vt:lpstr>
      <vt:lpstr>PowerPoint 演示文稿</vt:lpstr>
      <vt:lpstr>Skin weights computation from examples</vt:lpstr>
      <vt:lpstr>Skin weights computation from examples</vt:lpstr>
      <vt:lpstr>Skin weights computation from examples</vt:lpstr>
      <vt:lpstr>Skin weights computation from examples</vt:lpstr>
      <vt:lpstr>Skin weights computation from examples</vt:lpstr>
      <vt:lpstr>Skin weights computation from examples</vt:lpstr>
      <vt:lpstr>Skin weights computation from examples</vt:lpstr>
      <vt:lpstr>TSVD(Truncated SVD)</vt:lpstr>
      <vt:lpstr>TSVD(Truncated SVD)</vt:lpstr>
      <vt:lpstr>TSVD(Truncated SVD)</vt:lpstr>
      <vt:lpstr>Conclusion</vt:lpstr>
      <vt:lpstr>Resources</vt:lpstr>
      <vt:lpstr>Resources</vt:lpstr>
      <vt:lpstr>PowerPoint 演示文稿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model</dc:title>
  <dc:creator>Huang Mike</dc:creator>
  <cp:lastModifiedBy>Microsoft Office 用户</cp:lastModifiedBy>
  <cp:revision>89</cp:revision>
  <dcterms:created xsi:type="dcterms:W3CDTF">2018-04-26T14:54:30Z</dcterms:created>
  <dcterms:modified xsi:type="dcterms:W3CDTF">2018-11-23T03:50:16Z</dcterms:modified>
</cp:coreProperties>
</file>